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3" r:id="rId2"/>
    <p:sldId id="464" r:id="rId3"/>
    <p:sldId id="476" r:id="rId4"/>
    <p:sldId id="471" r:id="rId5"/>
    <p:sldId id="477" r:id="rId6"/>
    <p:sldId id="465" r:id="rId7"/>
    <p:sldId id="466" r:id="rId8"/>
    <p:sldId id="467" r:id="rId9"/>
    <p:sldId id="474" r:id="rId10"/>
    <p:sldId id="473" r:id="rId11"/>
    <p:sldId id="472" r:id="rId12"/>
    <p:sldId id="468" r:id="rId13"/>
    <p:sldId id="469" r:id="rId14"/>
    <p:sldId id="470" r:id="rId15"/>
    <p:sldId id="478" r:id="rId16"/>
    <p:sldId id="475" r:id="rId17"/>
    <p:sldId id="454" r:id="rId18"/>
  </p:sldIdLst>
  <p:sldSz cx="9144000" cy="6858000" type="screen4x3"/>
  <p:notesSz cx="6667500" cy="9801225"/>
  <p:defaultTextStyle>
    <a:defPPr>
      <a:defRPr lang="en-US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0066FF"/>
    <a:srgbClr val="150C8E"/>
    <a:srgbClr val="1BE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76" autoAdjust="0"/>
  </p:normalViewPr>
  <p:slideViewPr>
    <p:cSldViewPr>
      <p:cViewPr varScale="1">
        <p:scale>
          <a:sx n="78" d="100"/>
          <a:sy n="7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708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r">
              <a:defRPr sz="1200"/>
            </a:lvl1pPr>
          </a:lstStyle>
          <a:p>
            <a:fld id="{17A77CA4-5A26-418C-928D-DC38DD8AD0BF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708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r">
              <a:defRPr sz="1200"/>
            </a:lvl1pPr>
          </a:lstStyle>
          <a:p>
            <a:fld id="{391D1E21-31E1-4DE2-91BA-D7F45986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8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r">
              <a:defRPr sz="1200"/>
            </a:lvl1pPr>
          </a:lstStyle>
          <a:p>
            <a:fld id="{E59CE0CE-7E16-4FE7-AE57-724E757EAEF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899025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4" tIns="45332" rIns="90664" bIns="45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55582"/>
            <a:ext cx="5334000" cy="4410552"/>
          </a:xfrm>
          <a:prstGeom prst="rect">
            <a:avLst/>
          </a:prstGeom>
        </p:spPr>
        <p:txBody>
          <a:bodyPr vert="horz" lIns="90664" tIns="45332" rIns="90664" bIns="45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8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r">
              <a:defRPr sz="1200"/>
            </a:lvl1pPr>
          </a:lstStyle>
          <a:p>
            <a:fld id="{75C5ED17-03FB-4DB8-A22A-17A7A5E85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Add headgear,</a:t>
            </a:r>
            <a:r>
              <a:rPr lang="en-ZA" baseline="0" dirty="0" smtClean="0"/>
              <a:t> gold pour, gold bar</a:t>
            </a:r>
          </a:p>
          <a:p>
            <a:endParaRPr lang="en-ZA" baseline="0" dirty="0" smtClean="0"/>
          </a:p>
          <a:p>
            <a:r>
              <a:rPr lang="en-ZA" baseline="0" dirty="0" smtClean="0"/>
              <a:t>Change line on midline of </a:t>
            </a:r>
            <a:r>
              <a:rPr lang="en-ZA" baseline="0" dirty="0" err="1" smtClean="0"/>
              <a:t>stope</a:t>
            </a:r>
            <a:r>
              <a:rPr lang="en-ZA" baseline="0" dirty="0" smtClean="0"/>
              <a:t> face to yellow and tie in to gold pour,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Same formation as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and the </a:t>
            </a:r>
            <a:r>
              <a:rPr lang="en-ZA" baseline="0" dirty="0" err="1" smtClean="0"/>
              <a:t>Magaliesberg</a:t>
            </a:r>
            <a:r>
              <a:rPr lang="en-ZA" baseline="0" dirty="0" smtClean="0"/>
              <a:t> – photos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Great extent, map of gold fields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Collage of headgears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Same formation as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and the </a:t>
            </a:r>
            <a:r>
              <a:rPr lang="en-ZA" baseline="0" dirty="0" err="1" smtClean="0"/>
              <a:t>Magaliesberg</a:t>
            </a:r>
            <a:r>
              <a:rPr lang="en-ZA" baseline="0" dirty="0" smtClean="0"/>
              <a:t> – photos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Great extent, map of gold fields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Collage of headgears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Faulting to great depth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Deepest shafts to / planned to over 5 km under ground, 3 km below sea level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Show tallest building in Johannesburg and tallest in the world stacked against depth of 5 km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Massive faulting, blocks moved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Dip varies, 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Depth varies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Sections from Geology of South Africa and other sources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Johannesburg </a:t>
            </a:r>
            <a:r>
              <a:rPr lang="en-ZA" baseline="0" dirty="0" err="1" smtClean="0"/>
              <a:t>Graben</a:t>
            </a:r>
            <a:r>
              <a:rPr lang="en-ZA" baseline="0" dirty="0" smtClean="0"/>
              <a:t> – dolerite dyke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Rough scale drawing – deduce thickness perpendicular to slope from distances on 1:50,000 or find a direct reference to the thickness of the Witwatersrand system – Mark Grave 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Stratigraphic</a:t>
            </a:r>
            <a:r>
              <a:rPr lang="en-ZA" baseline="0" dirty="0" smtClean="0"/>
              <a:t> column about 2,000 m deep – reaches to below sea level and then the deepest ore body is about 6 km underground, 4 km below sea level and the deepest mine is close to 4 km deep, about 2,000 m below sea level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Diagram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Massive hydraulic action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Very large body of water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No evidence of delta’s (show Nile or Red Sea – from Google Earth) – diagram of advancing slope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No evidence of edge of the inland sea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More sedimentary rocks hundreds and even thousands of miles away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Massive tectonic action accompanying the massive hydraulic action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Any explanation must deal precisely with what the miners have found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signs of human artefacts in South African mines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jewellery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Headgears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Locating the ore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Mining at huge depths with safety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Massive cooling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Precision explosions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Chemically extracting the gold from the rock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Minute quantities, grams per ton – gold ring against tonnes of ore</a:t>
            </a:r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plant – ball mill,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Goldpour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Slimes dams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jewellery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Headgears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Locating the ore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Mining at huge depths with safety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Massive cooling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Precision explosions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Chemically extracting the gold from the rock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Minute quantities, grams per ton – gold ring against tonnes of ore</a:t>
            </a:r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plant – ball mill,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Goldpour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Slimes dams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jewellery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Headgears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Locating the ore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Mining at huge depths with safety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Massive cooling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Precision explosions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Chemically extracting the gold from the rock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Minute quantities, grams per ton – gold ring against tonnes of ore</a:t>
            </a:r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plant – ball mill,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Goldpour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Slimes dams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jewellery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Headgears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Locating the ore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Mining at huge depths with safety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Massive cooling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Precision explosions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Chemically extracting the gold from the rock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Minute quantities, grams per ton – gold ring against tonnes of ore</a:t>
            </a:r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Gold plant – ball mill,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Goldpour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Slimes dams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Same formation as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and the </a:t>
            </a:r>
            <a:r>
              <a:rPr lang="en-ZA" baseline="0" dirty="0" err="1" smtClean="0"/>
              <a:t>Magaliesberg</a:t>
            </a:r>
            <a:r>
              <a:rPr lang="en-ZA" baseline="0" dirty="0" smtClean="0"/>
              <a:t> – photos of both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Great extent, map of gold fields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Collage of headgears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Very hard rock – same as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– suggestion of comparable pressure on formation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Metamorphosed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Pressure and heat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Roller compacted concrete dam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Photos from my thesis – samples – creation of artificial rock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Horizontally deposited under water but now dipping at about 30 degrees to the South and the West with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as a pivot point relative to the mines in the East and South and those on the West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Vertical section through a shaft showing dip, tunnels, drives,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Horizontally deposited under water but now dipping at about 30 degrees to the South and the West with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as a pivot point relative to the mines in the East and South and those on the West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Vertical section through a shaft showing dip, tunnels, drives,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8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8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1" indent="0">
              <a:buNone/>
              <a:defRPr sz="900"/>
            </a:lvl4pPr>
            <a:lvl5pPr marL="1828215" indent="0">
              <a:buNone/>
              <a:defRPr sz="900"/>
            </a:lvl5pPr>
            <a:lvl6pPr marL="2285268" indent="0">
              <a:buNone/>
              <a:defRPr sz="900"/>
            </a:lvl6pPr>
            <a:lvl7pPr marL="2742322" indent="0">
              <a:buNone/>
              <a:defRPr sz="900"/>
            </a:lvl7pPr>
            <a:lvl8pPr marL="3199376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1" indent="0">
              <a:buNone/>
              <a:defRPr sz="2000"/>
            </a:lvl4pPr>
            <a:lvl5pPr marL="1828215" indent="0">
              <a:buNone/>
              <a:defRPr sz="2000"/>
            </a:lvl5pPr>
            <a:lvl6pPr marL="2285268" indent="0">
              <a:buNone/>
              <a:defRPr sz="2000"/>
            </a:lvl6pPr>
            <a:lvl7pPr marL="2742322" indent="0">
              <a:buNone/>
              <a:defRPr sz="2000"/>
            </a:lvl7pPr>
            <a:lvl8pPr marL="3199376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1" indent="0">
              <a:buNone/>
              <a:defRPr sz="900"/>
            </a:lvl4pPr>
            <a:lvl5pPr marL="1828215" indent="0">
              <a:buNone/>
              <a:defRPr sz="900"/>
            </a:lvl5pPr>
            <a:lvl6pPr marL="2285268" indent="0">
              <a:buNone/>
              <a:defRPr sz="900"/>
            </a:lvl6pPr>
            <a:lvl7pPr marL="2742322" indent="0">
              <a:buNone/>
              <a:defRPr sz="900"/>
            </a:lvl7pPr>
            <a:lvl8pPr marL="3199376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0" indent="-342790" algn="l" defTabSz="9141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2" indent="-285659" algn="l" defTabSz="9141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8" indent="-228527" algn="l" defTabSz="9141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2" indent="-228527" algn="l" defTabSz="9141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95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Data\9\9ETI\DVDs\Global%20Flood\06_Presentations\02_Gold%20Mining\iStock_000009253299Wav44100%20Truncate%2035%20Seconds.mp3" TargetMode="External"/><Relationship Id="rId1" Type="http://schemas.openxmlformats.org/officeDocument/2006/relationships/audio" Target="file:///C:\Data\9\9ETI\DVDs\Global%20Flood\06_Presentations\01_Introduction\iStock_000009253299Wav44100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ames@ETI-Ministries.or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file:///C:\Data\9\9ETI\DVDs\Global%20Flood\06_Presentations\01_Introduction\iStock_000009253299Wav44100.wav" TargetMode="External"/><Relationship Id="rId1" Type="http://schemas.openxmlformats.org/officeDocument/2006/relationships/audio" Target="file:///C:\Data\9\9ETI\DVDs\Global%20Flood\06_Presentations\02_Gold%20Mining\iStock_000009253299Wav44100%20End%20of%20Presentation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7.xml"/><Relationship Id="rId9" Type="http://schemas.openxmlformats.org/officeDocument/2006/relationships/hyperlink" Target="http://www.eti-ministries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Stock_000009253299Wav441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22" name="iStock_000009253299Wav44100 Truncate 35 Second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676456" y="6237312"/>
            <a:ext cx="46754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14612" y="142852"/>
            <a:ext cx="5214974" cy="1928826"/>
          </a:xfrm>
          <a:prstGeom prst="line">
            <a:avLst/>
          </a:prstGeom>
          <a:ln w="508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End Time Issue Ministries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472" y="6273225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</a:rPr>
              <a:t>Dr James A Robertson PrEng</a:t>
            </a:r>
          </a:p>
          <a:p>
            <a:pPr algn="r"/>
            <a:endParaRPr lang="en-ZA" sz="16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1520" y="692696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it all mean?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357290" y="1275031"/>
            <a:ext cx="6429420" cy="785817"/>
          </a:xfrm>
          <a:prstGeom prst="rect">
            <a:avLst/>
          </a:prstGeom>
        </p:spPr>
        <p:txBody>
          <a:bodyPr vert="horz" lIns="91411" tIns="45705" rIns="91411" bIns="45705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Part 2 -- Gold Mines in South Africa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071678"/>
            <a:ext cx="52022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>
          <a:xfrm flipV="1">
            <a:off x="2000232" y="2214554"/>
            <a:ext cx="5214974" cy="1928826"/>
          </a:xfrm>
          <a:prstGeom prst="line">
            <a:avLst/>
          </a:prstGeom>
          <a:ln w="508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2000232" y="2071678"/>
            <a:ext cx="5176684" cy="2064774"/>
          </a:xfrm>
          <a:custGeom>
            <a:avLst/>
            <a:gdLst>
              <a:gd name="connsiteX0" fmla="*/ 14748 w 5176684"/>
              <a:gd name="connsiteY0" fmla="*/ 0 h 2064774"/>
              <a:gd name="connsiteX1" fmla="*/ 0 w 5176684"/>
              <a:gd name="connsiteY1" fmla="*/ 2064774 h 2064774"/>
              <a:gd name="connsiteX2" fmla="*/ 5176684 w 5176684"/>
              <a:gd name="connsiteY2" fmla="*/ 162232 h 2064774"/>
              <a:gd name="connsiteX3" fmla="*/ 5176684 w 5176684"/>
              <a:gd name="connsiteY3" fmla="*/ 14748 h 2064774"/>
              <a:gd name="connsiteX4" fmla="*/ 14748 w 5176684"/>
              <a:gd name="connsiteY4" fmla="*/ 0 h 20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684" h="2064774">
                <a:moveTo>
                  <a:pt x="14748" y="0"/>
                </a:moveTo>
                <a:lnTo>
                  <a:pt x="0" y="2064774"/>
                </a:lnTo>
                <a:lnTo>
                  <a:pt x="5176684" y="162232"/>
                </a:lnTo>
                <a:lnTo>
                  <a:pt x="5176684" y="14748"/>
                </a:lnTo>
                <a:lnTo>
                  <a:pt x="14748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00232" y="3143248"/>
            <a:ext cx="5214974" cy="192882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00232" y="4071942"/>
            <a:ext cx="5214974" cy="1928826"/>
          </a:xfrm>
          <a:prstGeom prst="line">
            <a:avLst/>
          </a:prstGeom>
          <a:ln w="508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79112" y="2267211"/>
            <a:ext cx="5210828" cy="2780778"/>
          </a:xfrm>
          <a:custGeom>
            <a:avLst/>
            <a:gdLst>
              <a:gd name="connsiteX0" fmla="*/ 0 w 5210828"/>
              <a:gd name="connsiteY0" fmla="*/ 1903956 h 2780778"/>
              <a:gd name="connsiteX1" fmla="*/ 5210828 w 5210828"/>
              <a:gd name="connsiteY1" fmla="*/ 0 h 2780778"/>
              <a:gd name="connsiteX2" fmla="*/ 5210828 w 5210828"/>
              <a:gd name="connsiteY2" fmla="*/ 864296 h 2780778"/>
              <a:gd name="connsiteX3" fmla="*/ 0 w 5210828"/>
              <a:gd name="connsiteY3" fmla="*/ 2780778 h 2780778"/>
              <a:gd name="connsiteX4" fmla="*/ 0 w 5210828"/>
              <a:gd name="connsiteY4" fmla="*/ 1903956 h 27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0828" h="2780778">
                <a:moveTo>
                  <a:pt x="0" y="1903956"/>
                </a:moveTo>
                <a:lnTo>
                  <a:pt x="5210828" y="0"/>
                </a:lnTo>
                <a:lnTo>
                  <a:pt x="5210828" y="864296"/>
                </a:lnTo>
                <a:lnTo>
                  <a:pt x="0" y="2780778"/>
                </a:lnTo>
                <a:lnTo>
                  <a:pt x="0" y="19039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00232" y="3214686"/>
            <a:ext cx="5210828" cy="2780778"/>
          </a:xfrm>
          <a:custGeom>
            <a:avLst/>
            <a:gdLst>
              <a:gd name="connsiteX0" fmla="*/ 0 w 5210828"/>
              <a:gd name="connsiteY0" fmla="*/ 1903956 h 2780778"/>
              <a:gd name="connsiteX1" fmla="*/ 5210828 w 5210828"/>
              <a:gd name="connsiteY1" fmla="*/ 0 h 2780778"/>
              <a:gd name="connsiteX2" fmla="*/ 5210828 w 5210828"/>
              <a:gd name="connsiteY2" fmla="*/ 864296 h 2780778"/>
              <a:gd name="connsiteX3" fmla="*/ 0 w 5210828"/>
              <a:gd name="connsiteY3" fmla="*/ 2780778 h 2780778"/>
              <a:gd name="connsiteX4" fmla="*/ 0 w 5210828"/>
              <a:gd name="connsiteY4" fmla="*/ 1903956 h 27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0828" h="2780778">
                <a:moveTo>
                  <a:pt x="0" y="1903956"/>
                </a:moveTo>
                <a:lnTo>
                  <a:pt x="5210828" y="0"/>
                </a:lnTo>
                <a:lnTo>
                  <a:pt x="5210828" y="864296"/>
                </a:lnTo>
                <a:lnTo>
                  <a:pt x="0" y="2780778"/>
                </a:lnTo>
                <a:lnTo>
                  <a:pt x="0" y="19039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071670" y="4143380"/>
            <a:ext cx="5110619" cy="1853852"/>
          </a:xfrm>
          <a:custGeom>
            <a:avLst/>
            <a:gdLst>
              <a:gd name="connsiteX0" fmla="*/ 0 w 5110619"/>
              <a:gd name="connsiteY0" fmla="*/ 1853852 h 1853852"/>
              <a:gd name="connsiteX1" fmla="*/ 5110619 w 5110619"/>
              <a:gd name="connsiteY1" fmla="*/ 0 h 1853852"/>
              <a:gd name="connsiteX2" fmla="*/ 5110619 w 5110619"/>
              <a:gd name="connsiteY2" fmla="*/ 1828800 h 1853852"/>
              <a:gd name="connsiteX3" fmla="*/ 50104 w 5110619"/>
              <a:gd name="connsiteY3" fmla="*/ 1853852 h 1853852"/>
              <a:gd name="connsiteX4" fmla="*/ 0 w 5110619"/>
              <a:gd name="connsiteY4" fmla="*/ 1853852 h 185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619" h="1853852">
                <a:moveTo>
                  <a:pt x="0" y="1853852"/>
                </a:moveTo>
                <a:lnTo>
                  <a:pt x="5110619" y="0"/>
                </a:lnTo>
                <a:lnTo>
                  <a:pt x="5110619" y="1828800"/>
                </a:lnTo>
                <a:lnTo>
                  <a:pt x="50104" y="1853852"/>
                </a:lnTo>
                <a:lnTo>
                  <a:pt x="0" y="185385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071678"/>
            <a:ext cx="52022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14282" y="0"/>
            <a:ext cx="642942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Turning history on its head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Massive evidence of a global flood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5744289"/>
            <a:ext cx="2232248" cy="276999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Courtesy of Mark Grave</a:t>
            </a:r>
            <a:endParaRPr lang="en-US" sz="12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420888"/>
            <a:ext cx="1364795" cy="12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>
          <a:xfrm flipV="1">
            <a:off x="4427984" y="3212976"/>
            <a:ext cx="3312368" cy="936104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77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9" grpId="0"/>
      <p:bldP spid="10" grpId="0"/>
      <p:bldP spid="28" grpId="0"/>
      <p:bldP spid="39" grpId="0" animBg="1"/>
      <p:bldP spid="18" grpId="0" animBg="1"/>
      <p:bldP spid="19" grpId="0" animBg="1"/>
      <p:bldP spid="21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2400" b="1" dirty="0" smtClean="0">
                <a:solidFill>
                  <a:srgbClr val="002060"/>
                </a:solidFill>
              </a:rPr>
              <a:t>Highly complex geology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726029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3851920" y="1484784"/>
            <a:ext cx="3528392" cy="2808312"/>
          </a:xfrm>
          <a:prstGeom prst="line">
            <a:avLst/>
          </a:prstGeom>
          <a:ln w="508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2400" b="1" dirty="0" smtClean="0">
                <a:solidFill>
                  <a:srgbClr val="002060"/>
                </a:solidFill>
              </a:rPr>
              <a:t>Gold fields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Dispersed and highly faulted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654367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/>
          <p:nvPr/>
        </p:nvCxnSpPr>
        <p:spPr>
          <a:xfrm flipV="1">
            <a:off x="5076056" y="1124744"/>
            <a:ext cx="1944216" cy="1152128"/>
          </a:xfrm>
          <a:prstGeom prst="line">
            <a:avLst/>
          </a:prstGeom>
          <a:ln w="508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Highly faulted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7"/>
            <a:ext cx="8784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1772816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2015716" y="872716"/>
            <a:ext cx="2088232" cy="1728192"/>
          </a:xfrm>
          <a:prstGeom prst="line">
            <a:avLst/>
          </a:prstGeom>
          <a:ln w="508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5373216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3707904" y="1916832"/>
            <a:ext cx="3672408" cy="720080"/>
          </a:xfrm>
          <a:prstGeom prst="line">
            <a:avLst/>
          </a:prstGeom>
          <a:ln w="508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483768" y="1556792"/>
            <a:ext cx="2952328" cy="1152128"/>
          </a:xfrm>
          <a:prstGeom prst="line">
            <a:avLst/>
          </a:prstGeom>
          <a:ln w="508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1412776"/>
            <a:ext cx="8229600" cy="1165527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marL="342790" marR="0" lvl="0" indent="-342790" algn="l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0C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cut off level</a:t>
            </a:r>
          </a:p>
          <a:p>
            <a:pPr marL="342790" marR="0" lvl="0" indent="-342790" algn="l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0C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deposits</a:t>
            </a:r>
            <a:r>
              <a:rPr kumimoji="0" lang="en-ZA" sz="1800" b="0" i="0" u="none" strike="noStrike" kern="1200" cap="none" spc="0" normalizeH="0" noProof="0" dirty="0" smtClean="0">
                <a:ln>
                  <a:noFill/>
                </a:ln>
                <a:solidFill>
                  <a:srgbClr val="150C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top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50C8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790" marR="0" lvl="0" indent="-342790" algn="l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50C8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Great depth and extent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Stratigraphic</a:t>
            </a:r>
            <a:r>
              <a:rPr lang="en-ZA" sz="2400" b="1" dirty="0" smtClean="0">
                <a:solidFill>
                  <a:srgbClr val="002060"/>
                </a:solidFill>
              </a:rPr>
              <a:t> column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1484784"/>
            <a:ext cx="4392488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150C8E"/>
                </a:solidFill>
              </a:rPr>
              <a:t>Stratigraphic</a:t>
            </a:r>
            <a:r>
              <a:rPr lang="en-US" sz="1800" dirty="0" smtClean="0">
                <a:solidFill>
                  <a:srgbClr val="150C8E"/>
                </a:solidFill>
              </a:rPr>
              <a:t> column over </a:t>
            </a:r>
            <a:r>
              <a:rPr lang="en-US" sz="1800" dirty="0" err="1" smtClean="0">
                <a:solidFill>
                  <a:srgbClr val="150C8E"/>
                </a:solidFill>
              </a:rPr>
              <a:t>2,000m</a:t>
            </a:r>
            <a:r>
              <a:rPr lang="en-US" sz="1800" dirty="0" smtClean="0">
                <a:solidFill>
                  <a:srgbClr val="150C8E"/>
                </a:solidFill>
              </a:rPr>
              <a:t> vertical depth = 7.4 x </a:t>
            </a:r>
            <a:r>
              <a:rPr lang="en-US" sz="1800" dirty="0" err="1" smtClean="0">
                <a:solidFill>
                  <a:srgbClr val="150C8E"/>
                </a:solidFill>
              </a:rPr>
              <a:t>Hillbrow</a:t>
            </a:r>
            <a:r>
              <a:rPr lang="en-US" sz="1800" dirty="0" smtClean="0">
                <a:solidFill>
                  <a:srgbClr val="150C8E"/>
                </a:solidFill>
              </a:rPr>
              <a:t> Tower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i.e. The body of water in which this material was deposited was able to receive the discharge of two (2) </a:t>
            </a:r>
            <a:r>
              <a:rPr lang="en-ZA" sz="1800" dirty="0" err="1" smtClean="0">
                <a:solidFill>
                  <a:srgbClr val="150C8E"/>
                </a:solidFill>
              </a:rPr>
              <a:t>kilometers</a:t>
            </a:r>
            <a:r>
              <a:rPr lang="en-ZA" sz="1800" dirty="0" smtClean="0">
                <a:solidFill>
                  <a:srgbClr val="150C8E"/>
                </a:solidFill>
              </a:rPr>
              <a:t> vertical depth of sediment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And there had to be a source of material for two </a:t>
            </a:r>
            <a:r>
              <a:rPr lang="en-ZA" sz="1800" dirty="0" err="1" smtClean="0">
                <a:solidFill>
                  <a:srgbClr val="150C8E"/>
                </a:solidFill>
              </a:rPr>
              <a:t>kilometers</a:t>
            </a:r>
            <a:r>
              <a:rPr lang="en-ZA" sz="1800" dirty="0" smtClean="0">
                <a:solidFill>
                  <a:srgbClr val="150C8E"/>
                </a:solidFill>
              </a:rPr>
              <a:t> of deposition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And the deepest mines are close to four (4) </a:t>
            </a:r>
            <a:r>
              <a:rPr lang="en-ZA" sz="1800" dirty="0" err="1" smtClean="0">
                <a:solidFill>
                  <a:srgbClr val="150C8E"/>
                </a:solidFill>
              </a:rPr>
              <a:t>kilometers</a:t>
            </a:r>
            <a:r>
              <a:rPr lang="en-ZA" sz="1800" dirty="0" smtClean="0">
                <a:solidFill>
                  <a:srgbClr val="150C8E"/>
                </a:solidFill>
              </a:rPr>
              <a:t> deep, that is over two (2) </a:t>
            </a:r>
            <a:r>
              <a:rPr lang="en-ZA" sz="1800" dirty="0" err="1" smtClean="0">
                <a:solidFill>
                  <a:srgbClr val="150C8E"/>
                </a:solidFill>
              </a:rPr>
              <a:t>kilometers</a:t>
            </a:r>
            <a:r>
              <a:rPr lang="en-ZA" sz="1800" dirty="0" smtClean="0">
                <a:solidFill>
                  <a:srgbClr val="150C8E"/>
                </a:solidFill>
              </a:rPr>
              <a:t> BELOW current SEA LEVEL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71428"/>
            <a:ext cx="3888432" cy="538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5375" y="5191125"/>
            <a:ext cx="428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5461" y="6021288"/>
            <a:ext cx="86756" cy="33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2052" idx="0"/>
          </p:cNvCxnSpPr>
          <p:nvPr/>
        </p:nvCxnSpPr>
        <p:spPr>
          <a:xfrm rot="5400000" flipH="1" flipV="1">
            <a:off x="5881604" y="3226435"/>
            <a:ext cx="792088" cy="4797619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052" idx="2"/>
          </p:cNvCxnSpPr>
          <p:nvPr/>
        </p:nvCxnSpPr>
        <p:spPr>
          <a:xfrm rot="16200000" flipH="1">
            <a:off x="6027983" y="4209527"/>
            <a:ext cx="499330" cy="4797619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Massive hydraulic 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Required a very large body of water in terms of depth, extent and erosion sources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NOT a stream deposited formation or delta – the ore bodies are of reasonably uniform thickness and wide extent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A VERY </a:t>
            </a:r>
            <a:r>
              <a:rPr lang="en-ZA" sz="1800" dirty="0" err="1" smtClean="0">
                <a:solidFill>
                  <a:srgbClr val="150C8E"/>
                </a:solidFill>
              </a:rPr>
              <a:t>VERY</a:t>
            </a:r>
            <a:r>
              <a:rPr lang="en-ZA" sz="1800" dirty="0" smtClean="0">
                <a:solidFill>
                  <a:srgbClr val="150C8E"/>
                </a:solidFill>
              </a:rPr>
              <a:t> </a:t>
            </a:r>
            <a:r>
              <a:rPr lang="en-ZA" sz="1800" dirty="0" err="1" smtClean="0">
                <a:solidFill>
                  <a:srgbClr val="150C8E"/>
                </a:solidFill>
              </a:rPr>
              <a:t>VERY</a:t>
            </a:r>
            <a:r>
              <a:rPr lang="en-ZA" sz="1800" dirty="0" smtClean="0">
                <a:solidFill>
                  <a:srgbClr val="150C8E"/>
                </a:solidFill>
              </a:rPr>
              <a:t> LARGE SEA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Widespread uniform deposition implies</a:t>
            </a:r>
          </a:p>
          <a:p>
            <a:pPr lvl="1">
              <a:buFont typeface="Wingdings" pitchFamily="2" charset="2"/>
              <a:buChar char="Ø"/>
            </a:pPr>
            <a:r>
              <a:rPr lang="en-ZA" sz="1400" dirty="0" smtClean="0">
                <a:solidFill>
                  <a:srgbClr val="150C8E"/>
                </a:solidFill>
              </a:rPr>
              <a:t>widespread uniform sea</a:t>
            </a:r>
          </a:p>
          <a:p>
            <a:pPr lvl="1">
              <a:buFont typeface="Wingdings" pitchFamily="2" charset="2"/>
              <a:buChar char="Ø"/>
            </a:pPr>
            <a:r>
              <a:rPr lang="en-ZA" sz="1400" dirty="0" smtClean="0">
                <a:solidFill>
                  <a:srgbClr val="150C8E"/>
                </a:solidFill>
              </a:rPr>
              <a:t>high velocity deposition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53903"/>
            <a:ext cx="2987824" cy="34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72200" y="62280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Nile Delta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132856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Massive depth and extent of water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Massive surface vertical displacement</a:t>
            </a:r>
          </a:p>
        </p:txBody>
      </p:sp>
      <p:sp>
        <p:nvSpPr>
          <p:cNvPr id="9" name="Oval 8"/>
          <p:cNvSpPr/>
          <p:nvPr/>
        </p:nvSpPr>
        <p:spPr>
          <a:xfrm>
            <a:off x="2771800" y="2060848"/>
            <a:ext cx="5976664" cy="19442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1560" y="2132856"/>
            <a:ext cx="10585176" cy="69763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0" y="2076543"/>
            <a:ext cx="9144000" cy="2144545"/>
            <a:chOff x="0" y="2076543"/>
            <a:chExt cx="9144000" cy="214454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2348880"/>
              <a:ext cx="3635896" cy="187220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7596336" y="2276872"/>
              <a:ext cx="1547664" cy="57606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910468" y="2076543"/>
              <a:ext cx="5954751" cy="704385"/>
            </a:xfrm>
            <a:custGeom>
              <a:avLst/>
              <a:gdLst>
                <a:gd name="connsiteX0" fmla="*/ 0 w 5954751"/>
                <a:gd name="connsiteY0" fmla="*/ 670932 h 704385"/>
                <a:gd name="connsiteX1" fmla="*/ 345688 w 5954751"/>
                <a:gd name="connsiteY1" fmla="*/ 481361 h 704385"/>
                <a:gd name="connsiteX2" fmla="*/ 747132 w 5954751"/>
                <a:gd name="connsiteY2" fmla="*/ 291790 h 704385"/>
                <a:gd name="connsiteX3" fmla="*/ 1126273 w 5954751"/>
                <a:gd name="connsiteY3" fmla="*/ 191429 h 704385"/>
                <a:gd name="connsiteX4" fmla="*/ 1605776 w 5954751"/>
                <a:gd name="connsiteY4" fmla="*/ 102219 h 704385"/>
                <a:gd name="connsiteX5" fmla="*/ 2096430 w 5954751"/>
                <a:gd name="connsiteY5" fmla="*/ 24161 h 704385"/>
                <a:gd name="connsiteX6" fmla="*/ 2709747 w 5954751"/>
                <a:gd name="connsiteY6" fmla="*/ 1858 h 704385"/>
                <a:gd name="connsiteX7" fmla="*/ 3289610 w 5954751"/>
                <a:gd name="connsiteY7" fmla="*/ 13010 h 704385"/>
                <a:gd name="connsiteX8" fmla="*/ 3724508 w 5954751"/>
                <a:gd name="connsiteY8" fmla="*/ 46463 h 704385"/>
                <a:gd name="connsiteX9" fmla="*/ 4159405 w 5954751"/>
                <a:gd name="connsiteY9" fmla="*/ 113371 h 704385"/>
                <a:gd name="connsiteX10" fmla="*/ 4560849 w 5954751"/>
                <a:gd name="connsiteY10" fmla="*/ 169127 h 704385"/>
                <a:gd name="connsiteX11" fmla="*/ 4939991 w 5954751"/>
                <a:gd name="connsiteY11" fmla="*/ 291790 h 704385"/>
                <a:gd name="connsiteX12" fmla="*/ 5319132 w 5954751"/>
                <a:gd name="connsiteY12" fmla="*/ 414454 h 704385"/>
                <a:gd name="connsiteX13" fmla="*/ 5832088 w 5954751"/>
                <a:gd name="connsiteY13" fmla="*/ 704385 h 7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54751" h="704385">
                  <a:moveTo>
                    <a:pt x="0" y="670932"/>
                  </a:moveTo>
                  <a:cubicBezTo>
                    <a:pt x="110583" y="607741"/>
                    <a:pt x="221166" y="544551"/>
                    <a:pt x="345688" y="481361"/>
                  </a:cubicBezTo>
                  <a:cubicBezTo>
                    <a:pt x="470210" y="418171"/>
                    <a:pt x="617035" y="340112"/>
                    <a:pt x="747132" y="291790"/>
                  </a:cubicBezTo>
                  <a:cubicBezTo>
                    <a:pt x="877230" y="243468"/>
                    <a:pt x="983166" y="223024"/>
                    <a:pt x="1126273" y="191429"/>
                  </a:cubicBezTo>
                  <a:cubicBezTo>
                    <a:pt x="1269380" y="159834"/>
                    <a:pt x="1444083" y="130097"/>
                    <a:pt x="1605776" y="102219"/>
                  </a:cubicBezTo>
                  <a:cubicBezTo>
                    <a:pt x="1767469" y="74341"/>
                    <a:pt x="1912435" y="40888"/>
                    <a:pt x="2096430" y="24161"/>
                  </a:cubicBezTo>
                  <a:cubicBezTo>
                    <a:pt x="2280425" y="7434"/>
                    <a:pt x="2709747" y="1858"/>
                    <a:pt x="2709747" y="1858"/>
                  </a:cubicBezTo>
                  <a:cubicBezTo>
                    <a:pt x="2908610" y="0"/>
                    <a:pt x="3120483" y="5576"/>
                    <a:pt x="3289610" y="13010"/>
                  </a:cubicBezTo>
                  <a:cubicBezTo>
                    <a:pt x="3458737" y="20444"/>
                    <a:pt x="3579542" y="29736"/>
                    <a:pt x="3724508" y="46463"/>
                  </a:cubicBezTo>
                  <a:cubicBezTo>
                    <a:pt x="3869474" y="63190"/>
                    <a:pt x="4159405" y="113371"/>
                    <a:pt x="4159405" y="113371"/>
                  </a:cubicBezTo>
                  <a:cubicBezTo>
                    <a:pt x="4298795" y="133815"/>
                    <a:pt x="4430751" y="139391"/>
                    <a:pt x="4560849" y="169127"/>
                  </a:cubicBezTo>
                  <a:cubicBezTo>
                    <a:pt x="4690947" y="198863"/>
                    <a:pt x="4939991" y="291790"/>
                    <a:pt x="4939991" y="291790"/>
                  </a:cubicBezTo>
                  <a:cubicBezTo>
                    <a:pt x="5066371" y="332678"/>
                    <a:pt x="5170449" y="345688"/>
                    <a:pt x="5319132" y="414454"/>
                  </a:cubicBezTo>
                  <a:cubicBezTo>
                    <a:pt x="5467815" y="483220"/>
                    <a:pt x="5954751" y="633761"/>
                    <a:pt x="5832088" y="704385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0" y="1500479"/>
            <a:ext cx="9144000" cy="2144545"/>
            <a:chOff x="0" y="2065661"/>
            <a:chExt cx="9144000" cy="214454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0" y="2337998"/>
              <a:ext cx="3635896" cy="187220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7596336" y="2276872"/>
              <a:ext cx="1547664" cy="57606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2910468" y="2065661"/>
              <a:ext cx="5954751" cy="704385"/>
            </a:xfrm>
            <a:custGeom>
              <a:avLst/>
              <a:gdLst>
                <a:gd name="connsiteX0" fmla="*/ 0 w 5954751"/>
                <a:gd name="connsiteY0" fmla="*/ 670932 h 704385"/>
                <a:gd name="connsiteX1" fmla="*/ 345688 w 5954751"/>
                <a:gd name="connsiteY1" fmla="*/ 481361 h 704385"/>
                <a:gd name="connsiteX2" fmla="*/ 747132 w 5954751"/>
                <a:gd name="connsiteY2" fmla="*/ 291790 h 704385"/>
                <a:gd name="connsiteX3" fmla="*/ 1126273 w 5954751"/>
                <a:gd name="connsiteY3" fmla="*/ 191429 h 704385"/>
                <a:gd name="connsiteX4" fmla="*/ 1605776 w 5954751"/>
                <a:gd name="connsiteY4" fmla="*/ 102219 h 704385"/>
                <a:gd name="connsiteX5" fmla="*/ 2096430 w 5954751"/>
                <a:gd name="connsiteY5" fmla="*/ 24161 h 704385"/>
                <a:gd name="connsiteX6" fmla="*/ 2709747 w 5954751"/>
                <a:gd name="connsiteY6" fmla="*/ 1858 h 704385"/>
                <a:gd name="connsiteX7" fmla="*/ 3289610 w 5954751"/>
                <a:gd name="connsiteY7" fmla="*/ 13010 h 704385"/>
                <a:gd name="connsiteX8" fmla="*/ 3724508 w 5954751"/>
                <a:gd name="connsiteY8" fmla="*/ 46463 h 704385"/>
                <a:gd name="connsiteX9" fmla="*/ 4159405 w 5954751"/>
                <a:gd name="connsiteY9" fmla="*/ 113371 h 704385"/>
                <a:gd name="connsiteX10" fmla="*/ 4560849 w 5954751"/>
                <a:gd name="connsiteY10" fmla="*/ 169127 h 704385"/>
                <a:gd name="connsiteX11" fmla="*/ 4939991 w 5954751"/>
                <a:gd name="connsiteY11" fmla="*/ 291790 h 704385"/>
                <a:gd name="connsiteX12" fmla="*/ 5319132 w 5954751"/>
                <a:gd name="connsiteY12" fmla="*/ 414454 h 704385"/>
                <a:gd name="connsiteX13" fmla="*/ 5832088 w 5954751"/>
                <a:gd name="connsiteY13" fmla="*/ 704385 h 7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54751" h="704385">
                  <a:moveTo>
                    <a:pt x="0" y="670932"/>
                  </a:moveTo>
                  <a:cubicBezTo>
                    <a:pt x="110583" y="607741"/>
                    <a:pt x="221166" y="544551"/>
                    <a:pt x="345688" y="481361"/>
                  </a:cubicBezTo>
                  <a:cubicBezTo>
                    <a:pt x="470210" y="418171"/>
                    <a:pt x="617035" y="340112"/>
                    <a:pt x="747132" y="291790"/>
                  </a:cubicBezTo>
                  <a:cubicBezTo>
                    <a:pt x="877230" y="243468"/>
                    <a:pt x="983166" y="223024"/>
                    <a:pt x="1126273" y="191429"/>
                  </a:cubicBezTo>
                  <a:cubicBezTo>
                    <a:pt x="1269380" y="159834"/>
                    <a:pt x="1444083" y="130097"/>
                    <a:pt x="1605776" y="102219"/>
                  </a:cubicBezTo>
                  <a:cubicBezTo>
                    <a:pt x="1767469" y="74341"/>
                    <a:pt x="1912435" y="40888"/>
                    <a:pt x="2096430" y="24161"/>
                  </a:cubicBezTo>
                  <a:cubicBezTo>
                    <a:pt x="2280425" y="7434"/>
                    <a:pt x="2709747" y="1858"/>
                    <a:pt x="2709747" y="1858"/>
                  </a:cubicBezTo>
                  <a:cubicBezTo>
                    <a:pt x="2908610" y="0"/>
                    <a:pt x="3120483" y="5576"/>
                    <a:pt x="3289610" y="13010"/>
                  </a:cubicBezTo>
                  <a:cubicBezTo>
                    <a:pt x="3458737" y="20444"/>
                    <a:pt x="3579542" y="29736"/>
                    <a:pt x="3724508" y="46463"/>
                  </a:cubicBezTo>
                  <a:cubicBezTo>
                    <a:pt x="3869474" y="63190"/>
                    <a:pt x="4159405" y="113371"/>
                    <a:pt x="4159405" y="113371"/>
                  </a:cubicBezTo>
                  <a:cubicBezTo>
                    <a:pt x="4298795" y="133815"/>
                    <a:pt x="4430751" y="139391"/>
                    <a:pt x="4560849" y="169127"/>
                  </a:cubicBezTo>
                  <a:cubicBezTo>
                    <a:pt x="4690947" y="198863"/>
                    <a:pt x="4939991" y="291790"/>
                    <a:pt x="4939991" y="291790"/>
                  </a:cubicBezTo>
                  <a:cubicBezTo>
                    <a:pt x="5066371" y="332678"/>
                    <a:pt x="5170449" y="345688"/>
                    <a:pt x="5319132" y="414454"/>
                  </a:cubicBezTo>
                  <a:cubicBezTo>
                    <a:pt x="5467815" y="483220"/>
                    <a:pt x="5954751" y="633761"/>
                    <a:pt x="5832088" y="704385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5400000">
            <a:off x="-35718" y="2924150"/>
            <a:ext cx="1728192" cy="1588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132856"/>
            <a:ext cx="504055" cy="34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/>
          <p:nvPr/>
        </p:nvCxnSpPr>
        <p:spPr>
          <a:xfrm flipV="1">
            <a:off x="3347864" y="620688"/>
            <a:ext cx="4608512" cy="1656184"/>
          </a:xfrm>
          <a:prstGeom prst="line">
            <a:avLst/>
          </a:prstGeom>
          <a:ln w="508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9512" y="2060848"/>
            <a:ext cx="89644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216024" y="2492896"/>
            <a:ext cx="118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rgbClr val="002060"/>
                </a:solidFill>
              </a:rPr>
              <a:t>Proven Gold Deposits</a:t>
            </a:r>
          </a:p>
          <a:p>
            <a:pPr algn="ctr"/>
            <a:r>
              <a:rPr lang="en-ZA" sz="1200" b="1" dirty="0" smtClean="0">
                <a:solidFill>
                  <a:srgbClr val="002060"/>
                </a:solidFill>
              </a:rPr>
              <a:t>&gt; 5 km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1548458" y="2996158"/>
            <a:ext cx="576064" cy="1588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27584" y="3049215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002060"/>
                </a:solidFill>
              </a:rPr>
              <a:t>&gt; 2 km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5580906" y="1772022"/>
            <a:ext cx="576064" cy="1588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212976"/>
            <a:ext cx="71287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688632" y="1628800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002060"/>
                </a:solidFill>
              </a:rPr>
              <a:t>&gt; 2 km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26369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002060"/>
                </a:solidFill>
              </a:rPr>
              <a:t>Halfway House Granite Dome</a:t>
            </a:r>
          </a:p>
          <a:p>
            <a:pPr algn="ctr"/>
            <a:r>
              <a:rPr lang="en-ZA" dirty="0" smtClean="0">
                <a:solidFill>
                  <a:srgbClr val="002060"/>
                </a:solidFill>
              </a:rPr>
              <a:t>Molten Rock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5934670"/>
            <a:ext cx="86764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2 km = 7.4 x </a:t>
            </a:r>
            <a:r>
              <a:rPr lang="en-ZA" dirty="0" err="1" smtClean="0"/>
              <a:t>Hillbrow</a:t>
            </a:r>
            <a:r>
              <a:rPr lang="en-ZA" dirty="0" smtClean="0"/>
              <a:t> Tower</a:t>
            </a:r>
          </a:p>
          <a:p>
            <a:endParaRPr lang="en-ZA" dirty="0" smtClean="0"/>
          </a:p>
          <a:p>
            <a:r>
              <a:rPr lang="en-ZA" dirty="0" smtClean="0"/>
              <a:t>5 km = 18.6 x </a:t>
            </a:r>
            <a:r>
              <a:rPr lang="en-ZA" dirty="0" err="1" smtClean="0"/>
              <a:t>Hillbrow</a:t>
            </a:r>
            <a:r>
              <a:rPr lang="en-ZA" dirty="0" smtClean="0"/>
              <a:t> Tower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91125"/>
            <a:ext cx="428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179512" y="2492896"/>
            <a:ext cx="89644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512" y="159918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Top of </a:t>
            </a:r>
            <a:r>
              <a:rPr lang="en-ZA" sz="1200" b="1" dirty="0" err="1" smtClean="0"/>
              <a:t>Northcliff</a:t>
            </a:r>
            <a:r>
              <a:rPr lang="en-ZA" sz="1200" b="1" dirty="0" smtClean="0"/>
              <a:t> 1807 m above sea level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3528" y="220486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Sea    level</a:t>
            </a:r>
            <a:endParaRPr lang="en-US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708920"/>
            <a:ext cx="1440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364502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Reef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38" grpId="0"/>
      <p:bldP spid="41" grpId="0"/>
      <p:bldP spid="44" grpId="0"/>
      <p:bldP spid="37" grpId="0"/>
      <p:bldP spid="30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Summing up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Huge depth and extent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Horizontally deposited but now sloping steeply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Massive faulting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Can only result from deposition in water over a large area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Subject to intense pressure and temperature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Where did it come from?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How did it happen?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23920" y="6309320"/>
            <a:ext cx="72008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tock_000009253299Wav44100 End of Presenta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43966" y="6357958"/>
            <a:ext cx="500034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15404" y="6500834"/>
            <a:ext cx="428596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Stock_000009253299Wav4410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88424" y="6165304"/>
            <a:ext cx="755576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28802"/>
            <a:ext cx="91535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71670" y="2071678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Continued in part 3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Global occurrence of layered sedimentary rocks</a:t>
            </a:r>
            <a:endParaRPr lang="en-US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4282" y="0"/>
            <a:ext cx="642942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Turning history on its head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Massive evidence of a global flood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4282" y="714357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it all mean?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7322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Contact me </a:t>
            </a:r>
            <a:r>
              <a:rPr lang="en-ZA" b="1" dirty="0" smtClean="0">
                <a:solidFill>
                  <a:srgbClr val="002060"/>
                </a:solidFill>
                <a:latin typeface="Verdana" pitchFamily="34" charset="0"/>
                <a:hlinkClick r:id="rId8"/>
              </a:rPr>
              <a:t>James@ETI-Ministries.org</a:t>
            </a:r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  </a:t>
            </a:r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</a:rPr>
              <a:t>Website </a:t>
            </a:r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  <a:hlinkClick r:id="rId9"/>
              </a:rPr>
              <a:t>www.ETI-Ministries.org</a:t>
            </a:r>
            <a:endParaRPr lang="en-ZA" sz="16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en-US" sz="1600" b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96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8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688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688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688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688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688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21" grpId="0" animBg="1"/>
      <p:bldP spid="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Gold mining, a precision industry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62147"/>
            <a:ext cx="1440160" cy="124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2880320" cy="210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28670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412776"/>
            <a:ext cx="2088232" cy="288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3970" y="1988840"/>
            <a:ext cx="2610030" cy="17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Gold mining, massive machinery,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energy, force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8" y="1412776"/>
            <a:ext cx="3547120" cy="26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5"/>
            <a:ext cx="4067944" cy="266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89040"/>
            <a:ext cx="42672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Gold mining, a precision industry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229600" cy="504055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The Gold is in thin veins which must be carefully located and traced and blasted out of extremely hard rock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Locating the Gold is a major activity with exploration drilling from the surface</a:t>
            </a: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 Gold bearing rock (ore) must be kept separate from the waste rock, dilution is a major cost driver</a:t>
            </a: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 ore is crushed very finely and the gold is extracted chemically with a very precise process</a:t>
            </a: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 gold is then extracted from the chemical mix and smelted in a furnace from which rough gold bars are produced</a:t>
            </a: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Fine gold is extracted and then sold for manufacturing of jewellery, electronic circuitry, etc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South Africa has produced 40% of recent world Gold production from these mines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927" y="1700809"/>
            <a:ext cx="104707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3880" y="4941168"/>
            <a:ext cx="1080120" cy="93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Deepest Gold Mine over 3.9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kilometers</a:t>
            </a:r>
            <a:r>
              <a:rPr lang="en-ZA" sz="2400" b="1" dirty="0" smtClean="0">
                <a:solidFill>
                  <a:srgbClr val="002060"/>
                </a:solidFill>
              </a:rPr>
              <a:t> deep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229600" cy="504055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14.5 x </a:t>
            </a:r>
            <a:r>
              <a:rPr lang="en-ZA" sz="1800" dirty="0" err="1" smtClean="0">
                <a:solidFill>
                  <a:srgbClr val="150C8E"/>
                </a:solidFill>
              </a:rPr>
              <a:t>Hillbrow</a:t>
            </a:r>
            <a:r>
              <a:rPr lang="en-ZA" sz="1800" dirty="0" smtClean="0">
                <a:solidFill>
                  <a:srgbClr val="150C8E"/>
                </a:solidFill>
              </a:rPr>
              <a:t> Tower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4.7 x </a:t>
            </a:r>
            <a:r>
              <a:rPr lang="en-ZA" sz="1800" dirty="0" err="1" smtClean="0">
                <a:solidFill>
                  <a:srgbClr val="150C8E"/>
                </a:solidFill>
              </a:rPr>
              <a:t>Burj</a:t>
            </a:r>
            <a:r>
              <a:rPr lang="en-ZA" sz="1800" dirty="0" smtClean="0">
                <a:solidFill>
                  <a:srgbClr val="150C8E"/>
                </a:solidFill>
              </a:rPr>
              <a:t> </a:t>
            </a:r>
            <a:r>
              <a:rPr lang="en-ZA" sz="1800" dirty="0" err="1" smtClean="0">
                <a:solidFill>
                  <a:srgbClr val="150C8E"/>
                </a:solidFill>
              </a:rPr>
              <a:t>Khalifa</a:t>
            </a: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2 </a:t>
            </a:r>
            <a:r>
              <a:rPr lang="en-ZA" sz="1800" dirty="0" err="1" smtClean="0">
                <a:solidFill>
                  <a:srgbClr val="150C8E"/>
                </a:solidFill>
              </a:rPr>
              <a:t>kilometers</a:t>
            </a:r>
            <a:r>
              <a:rPr lang="en-ZA" sz="1800" dirty="0" smtClean="0">
                <a:solidFill>
                  <a:srgbClr val="150C8E"/>
                </a:solidFill>
              </a:rPr>
              <a:t> BELOW sea level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68144" y="1412776"/>
            <a:ext cx="3096344" cy="5184576"/>
            <a:chOff x="5868144" y="3068960"/>
            <a:chExt cx="1853927" cy="324036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5157192"/>
              <a:ext cx="168712" cy="112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4309070"/>
              <a:ext cx="73342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3068960"/>
              <a:ext cx="557783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9144000" cy="690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The same geological formation as </a:t>
            </a:r>
            <a:r>
              <a:rPr lang="en-ZA" sz="2400" b="1" dirty="0" err="1" smtClean="0">
                <a:solidFill>
                  <a:srgbClr val="002060"/>
                </a:solidFill>
              </a:rPr>
              <a:t>Northcliff</a:t>
            </a:r>
            <a:r>
              <a:rPr lang="en-ZA" sz="2400" b="1" dirty="0" smtClean="0">
                <a:solidFill>
                  <a:srgbClr val="002060"/>
                </a:solidFill>
              </a:rPr>
              <a:t> and the </a:t>
            </a:r>
            <a:r>
              <a:rPr lang="en-ZA" sz="2400" b="1" dirty="0" err="1" smtClean="0">
                <a:solidFill>
                  <a:srgbClr val="002060"/>
                </a:solidFill>
              </a:rPr>
              <a:t>Magaliesberg</a:t>
            </a:r>
            <a:endParaRPr lang="en-ZA" sz="24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3059832" cy="229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4665" y="2708920"/>
            <a:ext cx="3289334" cy="24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1547664" y="2780928"/>
            <a:ext cx="3312368" cy="14401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2080" y="2780928"/>
            <a:ext cx="3851920" cy="16561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4149080"/>
            <a:ext cx="1296144" cy="1588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51552"/>
            <a:ext cx="2880320" cy="210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>
          <a:xfrm flipV="1">
            <a:off x="179512" y="4725144"/>
            <a:ext cx="3168352" cy="15841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5696" y="17728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err="1" smtClean="0">
                <a:solidFill>
                  <a:srgbClr val="002060"/>
                </a:solidFill>
              </a:rPr>
              <a:t>Northcliff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err="1" smtClean="0">
                <a:solidFill>
                  <a:srgbClr val="002060"/>
                </a:solidFill>
              </a:rPr>
              <a:t>Magaliesberg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002060"/>
                </a:solidFill>
              </a:rPr>
              <a:t>+/- 50 km</a:t>
            </a:r>
          </a:p>
          <a:p>
            <a:pPr algn="ctr"/>
            <a:r>
              <a:rPr lang="en-ZA" dirty="0" smtClean="0">
                <a:solidFill>
                  <a:srgbClr val="002060"/>
                </a:solidFill>
              </a:rPr>
              <a:t>North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800" y="544522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002060"/>
                </a:solidFill>
              </a:rPr>
              <a:t>~ 5 km to 100 km South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24544" y="42930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002060"/>
                </a:solidFill>
              </a:rPr>
              <a:t>Gold Mine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39752" y="6453336"/>
            <a:ext cx="1296144" cy="1588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645074" y="5364038"/>
            <a:ext cx="1286172" cy="8384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39952" y="50851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002060"/>
                </a:solidFill>
              </a:rPr>
              <a:t>+/- 0.5 to 4 km</a:t>
            </a:r>
          </a:p>
          <a:p>
            <a:pPr algn="ctr"/>
            <a:r>
              <a:rPr lang="en-ZA" dirty="0" smtClean="0">
                <a:solidFill>
                  <a:srgbClr val="002060"/>
                </a:solidFill>
              </a:rPr>
              <a:t>Underground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Hard metamorphosed rock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endParaRPr lang="en-ZA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7047"/>
            <a:ext cx="4499992" cy="32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763" y="2276872"/>
            <a:ext cx="52022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91880" y="14847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err="1" smtClean="0">
                <a:solidFill>
                  <a:srgbClr val="002060"/>
                </a:solidFill>
              </a:rPr>
              <a:t>Northcliff</a:t>
            </a:r>
            <a:r>
              <a:rPr lang="en-ZA" dirty="0" smtClean="0">
                <a:solidFill>
                  <a:srgbClr val="002060"/>
                </a:solidFill>
              </a:rPr>
              <a:t> – vitrified (ceramic) Quartzite – intense heat and pressure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492896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002060"/>
                </a:solidFill>
              </a:rPr>
              <a:t>Gold mine– vitrified (ceramic) Quartzite – intense heat and pressure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Dipping at about 30 degrees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>
                <a:solidFill>
                  <a:srgbClr val="150C8E"/>
                </a:solidFill>
              </a:rPr>
              <a:t>Horizontally deposited under water but now dipping about thirty degrees</a:t>
            </a:r>
          </a:p>
          <a:p>
            <a:pPr eaLnBrk="1" hangingPunct="1">
              <a:buNone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None/>
            </a:pPr>
            <a:r>
              <a:rPr lang="en-ZA" sz="1800" dirty="0" smtClean="0">
                <a:solidFill>
                  <a:srgbClr val="150C8E"/>
                </a:solidFill>
              </a:rPr>
              <a:t>How did this</a:t>
            </a:r>
          </a:p>
          <a:p>
            <a:pPr eaLnBrk="1" hangingPunct="1">
              <a:buNone/>
            </a:pPr>
            <a:r>
              <a:rPr lang="en-ZA" sz="1800" dirty="0" smtClean="0">
                <a:solidFill>
                  <a:srgbClr val="150C8E"/>
                </a:solidFill>
              </a:rPr>
              <a:t>Happen?</a:t>
            </a: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504" y="2177480"/>
            <a:ext cx="6976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5224"/>
            <a:ext cx="193180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4985792"/>
            <a:ext cx="3168352" cy="18722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Dipping at about 30 degrees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3563888" cy="26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34563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77072"/>
            <a:ext cx="353928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V="1">
            <a:off x="1043608" y="1412776"/>
            <a:ext cx="3024336" cy="201622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59632" y="3933056"/>
            <a:ext cx="2592288" cy="21602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32040" y="4293096"/>
            <a:ext cx="3168352" cy="18722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72000" y="1700808"/>
            <a:ext cx="3168352" cy="18722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R&amp;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</TotalTime>
  <Words>1192</Words>
  <Application>Microsoft Office PowerPoint</Application>
  <PresentationFormat>On-screen Show (4:3)</PresentationFormat>
  <Paragraphs>269</Paragraphs>
  <Slides>17</Slides>
  <Notes>17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Gold mining, a precision industry</vt:lpstr>
      <vt:lpstr>Gold mining, massive machinery, energy, force</vt:lpstr>
      <vt:lpstr>Gold mining, a precision industry</vt:lpstr>
      <vt:lpstr>Deepest Gold Mine over 3.9 kilometers deep</vt:lpstr>
      <vt:lpstr>The same geological formation as Northcliff and the Magaliesberg</vt:lpstr>
      <vt:lpstr>Hard metamorphosed rock </vt:lpstr>
      <vt:lpstr>Dipping at about 30 degrees</vt:lpstr>
      <vt:lpstr>Dipping at about 30 degrees</vt:lpstr>
      <vt:lpstr>Highly complex geology</vt:lpstr>
      <vt:lpstr>Gold fields Dispersed and highly faulted</vt:lpstr>
      <vt:lpstr>Highly faulted</vt:lpstr>
      <vt:lpstr>Great depth and extent Stratigraphic column</vt:lpstr>
      <vt:lpstr>Massive hydraulic action</vt:lpstr>
      <vt:lpstr>Massive depth and extent of water Massive surface vertical displacement</vt:lpstr>
      <vt:lpstr>Summing up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Robertson</dc:creator>
  <cp:lastModifiedBy>ETI</cp:lastModifiedBy>
  <cp:revision>278</cp:revision>
  <dcterms:created xsi:type="dcterms:W3CDTF">2009-05-01T08:13:25Z</dcterms:created>
  <dcterms:modified xsi:type="dcterms:W3CDTF">2014-06-15T14:32:15Z</dcterms:modified>
</cp:coreProperties>
</file>